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3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package" Target="../embeddings/Microsoft_Office_Word_Document1.docx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png"/><Relationship Id="rId5" Type="http://schemas.openxmlformats.org/officeDocument/2006/relationships/image" Target="../media/image22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png"/><Relationship Id="rId5" Type="http://schemas.openxmlformats.org/officeDocument/2006/relationships/image" Target="../media/image20.png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png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067050"/>
          </a:xfrm>
        </p:spPr>
        <p:txBody>
          <a:bodyPr>
            <a:normAutofit/>
          </a:bodyPr>
          <a:lstStyle/>
          <a:p>
            <a:pPr algn="ctr"/>
            <a:r>
              <a:rPr lang="en-US" sz="2700" dirty="0" smtClean="0"/>
              <a:t>ANJUMAN COLLEGE OF ENGG.  &amp;  TECH.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000" dirty="0" smtClean="0"/>
              <a:t>DEPARTMENT OF SCIENCE &amp; HUMANIIES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400" dirty="0" smtClean="0">
                <a:solidFill>
                  <a:schemeClr val="tx1"/>
                </a:solidFill>
              </a:rPr>
              <a:t>APPLIED MATHEMATICS- I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tx1"/>
                </a:solidFill>
              </a:rPr>
              <a:t>UNIT –III   MATRICES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629400" cy="2590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INVERSE OF A MATRIX BY ADJOINT METHOD: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Let A be a square matrix  and </a:t>
            </a:r>
            <a:r>
              <a:rPr lang="en-US" dirty="0" smtClean="0">
                <a:solidFill>
                  <a:schemeClr val="tx1"/>
                </a:solidFill>
                <a:latin typeface="Cambria Math"/>
                <a:ea typeface="Cambria Math"/>
              </a:rPr>
              <a:t>𝖨 A  𝖨  </a:t>
            </a:r>
            <a:r>
              <a:rPr lang="en-US" b="1" dirty="0" smtClean="0">
                <a:solidFill>
                  <a:schemeClr val="tx1"/>
                </a:solidFill>
                <a:latin typeface="Cambria Math"/>
                <a:ea typeface="Cambria Math"/>
              </a:rPr>
              <a:t>≠  0   i.e. A is non singular matrix ,then inverse of a matrix by </a:t>
            </a:r>
            <a:r>
              <a:rPr lang="en-US" b="1" dirty="0" err="1" smtClean="0">
                <a:solidFill>
                  <a:schemeClr val="tx1"/>
                </a:solidFill>
                <a:latin typeface="Cambria Math"/>
                <a:ea typeface="Cambria Math"/>
              </a:rPr>
              <a:t>Adjoint</a:t>
            </a:r>
            <a:r>
              <a:rPr lang="en-US" b="1" dirty="0" smtClean="0">
                <a:solidFill>
                  <a:schemeClr val="tx1"/>
                </a:solidFill>
                <a:latin typeface="Cambria Math"/>
                <a:ea typeface="Cambria Math"/>
              </a:rPr>
              <a:t> method  is  given  by            =           (</a:t>
            </a:r>
            <a:r>
              <a:rPr lang="en-US" b="1" dirty="0" err="1" smtClean="0">
                <a:solidFill>
                  <a:schemeClr val="tx1"/>
                </a:solidFill>
                <a:latin typeface="Cambria Math"/>
                <a:ea typeface="Cambria Math"/>
              </a:rPr>
              <a:t>adjoint</a:t>
            </a:r>
            <a:r>
              <a:rPr lang="en-US" b="1" dirty="0" smtClean="0">
                <a:solidFill>
                  <a:schemeClr val="tx1"/>
                </a:solidFill>
                <a:latin typeface="Cambria Math"/>
                <a:ea typeface="Cambria Math"/>
              </a:rPr>
              <a:t> of matrix A)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Cambria Math"/>
                <a:ea typeface="Cambria Math"/>
              </a:rPr>
              <a:t>  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Cambria Math"/>
                <a:ea typeface="Cambria Math"/>
              </a:rPr>
              <a:t> Where </a:t>
            </a:r>
          </a:p>
          <a:p>
            <a:pPr algn="l"/>
            <a:r>
              <a:rPr lang="en-US" b="1" dirty="0" err="1" smtClean="0">
                <a:solidFill>
                  <a:schemeClr val="tx1"/>
                </a:solidFill>
                <a:latin typeface="Cambria Math"/>
                <a:ea typeface="Cambria Math"/>
              </a:rPr>
              <a:t>adjoint</a:t>
            </a:r>
            <a:r>
              <a:rPr lang="en-US" b="1" dirty="0" smtClean="0">
                <a:solidFill>
                  <a:schemeClr val="tx1"/>
                </a:solidFill>
                <a:latin typeface="Cambria Math"/>
                <a:ea typeface="Cambria Math"/>
              </a:rPr>
              <a:t> of matrix A   =  transpose of [cofactor of matrix A]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27550" y="3333750"/>
          <a:ext cx="88900" cy="190500"/>
        </p:xfrm>
        <a:graphic>
          <a:graphicData uri="http://schemas.openxmlformats.org/presentationml/2006/ole">
            <p:oleObj spid="_x0000_s1026" name="Equation" r:id="rId3" imgW="88560" imgH="1904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667000" y="5105400"/>
          <a:ext cx="582613" cy="381000"/>
        </p:xfrm>
        <a:graphic>
          <a:graphicData uri="http://schemas.openxmlformats.org/presentationml/2006/ole">
            <p:oleObj spid="_x0000_s1028" name="Equation" r:id="rId4" imgW="279360" imgH="2664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02150" y="3213100"/>
          <a:ext cx="139700" cy="431800"/>
        </p:xfrm>
        <a:graphic>
          <a:graphicData uri="http://schemas.openxmlformats.org/presentationml/2006/ole">
            <p:oleObj spid="_x0000_s1029" name="Equation" r:id="rId5" imgW="139680" imgH="431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505200" y="5105400"/>
          <a:ext cx="533400" cy="533400"/>
        </p:xfrm>
        <a:graphic>
          <a:graphicData uri="http://schemas.openxmlformats.org/presentationml/2006/ole">
            <p:oleObj spid="_x0000_s1030" name="Equation" r:id="rId6" imgW="342720" imgH="3934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599113" y="6092825"/>
          <a:ext cx="153987" cy="309563"/>
        </p:xfrm>
        <a:graphic>
          <a:graphicData uri="http://schemas.openxmlformats.org/presentationml/2006/ole">
            <p:oleObj spid="_x0000_s1031" name="Equation" r:id="rId7" imgW="1141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      </a:t>
            </a:r>
            <a:r>
              <a:rPr lang="en-US" sz="2700" b="0" dirty="0" smtClean="0">
                <a:solidFill>
                  <a:schemeClr val="tx1"/>
                </a:solidFill>
                <a:latin typeface="Cambria Math"/>
                <a:ea typeface="Cambria Math"/>
              </a:rPr>
              <a:t>𝖨 </a:t>
            </a:r>
            <a:r>
              <a:rPr lang="en-US" sz="2700" b="0" dirty="0" smtClean="0">
                <a:solidFill>
                  <a:schemeClr val="tx1"/>
                </a:solidFill>
                <a:latin typeface="Cambria Math"/>
                <a:ea typeface="Cambria Math"/>
              </a:rPr>
              <a:t>A  𝖨 = </a:t>
            </a:r>
            <a:r>
              <a:rPr lang="en-US" sz="2700" b="0" dirty="0" smtClean="0">
                <a:solidFill>
                  <a:schemeClr val="tx1"/>
                </a:solidFill>
                <a:latin typeface="Cambria Math"/>
                <a:ea typeface="Cambria Math"/>
              </a:rPr>
              <a:t>7 </a:t>
            </a:r>
            <a:r>
              <a:rPr lang="en-US" sz="2700" b="0" dirty="0" smtClean="0">
                <a:solidFill>
                  <a:schemeClr val="tx1"/>
                </a:solidFill>
                <a:latin typeface="Cambria Math"/>
                <a:ea typeface="Cambria Math"/>
              </a:rPr>
              <a:t>≠  0</a:t>
            </a:r>
            <a:br>
              <a:rPr lang="en-US" sz="2700" b="0" dirty="0" smtClean="0">
                <a:solidFill>
                  <a:schemeClr val="tx1"/>
                </a:solidFill>
                <a:latin typeface="Cambria Math"/>
                <a:ea typeface="Cambria Math"/>
              </a:rPr>
            </a:br>
            <a:r>
              <a:rPr lang="en-US" sz="2700" b="0" dirty="0" smtClean="0">
                <a:solidFill>
                  <a:schemeClr val="tx1"/>
                </a:solidFill>
              </a:rPr>
              <a:t>                exist</a:t>
            </a:r>
            <a:endParaRPr lang="en-US" sz="27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Solution: </a:t>
            </a:r>
            <a:endParaRPr lang="en-US" dirty="0" smtClean="0"/>
          </a:p>
          <a:p>
            <a:pPr>
              <a:buNone/>
            </a:pPr>
            <a:r>
              <a:rPr lang="en-US" sz="2400" dirty="0" smtClean="0"/>
              <a:t>      Given </a:t>
            </a:r>
            <a:r>
              <a:rPr lang="en-US" sz="2400" dirty="0" smtClean="0"/>
              <a:t>system of equation in a matrix form </a:t>
            </a:r>
            <a:r>
              <a:rPr lang="en-US" sz="2400" dirty="0" smtClean="0"/>
              <a:t>is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i.e</a:t>
            </a:r>
            <a:r>
              <a:rPr lang="en-US" sz="2400" dirty="0" smtClean="0"/>
              <a:t>. A X=B</a:t>
            </a:r>
          </a:p>
          <a:p>
            <a:pPr>
              <a:buNone/>
            </a:pPr>
            <a:r>
              <a:rPr lang="en-US" sz="2400" dirty="0" smtClean="0"/>
              <a:t>                        X=     B  ------------(1)</a:t>
            </a:r>
          </a:p>
          <a:p>
            <a:pPr>
              <a:buNone/>
            </a:pPr>
            <a:r>
              <a:rPr lang="en-US" sz="2400" dirty="0" smtClean="0"/>
              <a:t>  To find   </a:t>
            </a:r>
            <a:r>
              <a:rPr lang="en-US" sz="2400" dirty="0" smtClean="0"/>
              <a:t>     </a:t>
            </a:r>
            <a:r>
              <a:rPr lang="en-US" sz="2400" dirty="0" smtClean="0"/>
              <a:t>by </a:t>
            </a:r>
            <a:r>
              <a:rPr lang="en-US" sz="2400" dirty="0" err="1" smtClean="0"/>
              <a:t>adjoint</a:t>
            </a:r>
            <a:r>
              <a:rPr lang="en-US" sz="2400" dirty="0" smtClean="0"/>
              <a:t> method 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dirty="0" smtClean="0"/>
              <a:t>      </a:t>
            </a:r>
            <a:r>
              <a:rPr lang="en-US" sz="2400" dirty="0" smtClean="0"/>
              <a:t>We have A=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</a:t>
            </a:r>
            <a:endParaRPr lang="en-US" sz="24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1371600"/>
            <a:ext cx="3028950" cy="102870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3048000"/>
            <a:ext cx="495300" cy="419100"/>
          </a:xfrm>
          <a:prstGeom prst="rect">
            <a:avLst/>
          </a:prstGeom>
          <a:noFill/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3276600"/>
            <a:ext cx="495300" cy="419100"/>
          </a:xfrm>
          <a:prstGeom prst="rect">
            <a:avLst/>
          </a:prstGeom>
          <a:noFill/>
        </p:spPr>
      </p:pic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3733800"/>
            <a:ext cx="1590675" cy="1019175"/>
          </a:xfrm>
          <a:prstGeom prst="rect">
            <a:avLst/>
          </a:prstGeom>
          <a:noFill/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5562600"/>
            <a:ext cx="495300" cy="419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sz="27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[cofactor </a:t>
            </a:r>
            <a:r>
              <a:rPr lang="en-US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of  A] </a:t>
            </a:r>
            <a:r>
              <a:rPr lang="en-US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                       </a:t>
            </a:r>
          </a:p>
          <a:p>
            <a:pPr>
              <a:buNone/>
            </a:pPr>
            <a:endParaRPr lang="en-US" dirty="0" smtClean="0">
              <a:latin typeface="Calibri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Times New Roman" pitchFamily="18" charset="0"/>
              </a:rPr>
              <a:t>     [</a:t>
            </a:r>
            <a:r>
              <a:rPr lang="en-US" dirty="0" err="1" smtClean="0">
                <a:latin typeface="Calibri" pitchFamily="34" charset="0"/>
                <a:cs typeface="Times New Roman" pitchFamily="18" charset="0"/>
              </a:rPr>
              <a:t>Adjoint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 of A] =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                             =</a:t>
            </a:r>
          </a:p>
          <a:p>
            <a:pPr>
              <a:buNone/>
            </a:pPr>
            <a:endParaRPr lang="en-US" dirty="0" smtClean="0">
              <a:latin typeface="Calibri" pitchFamily="34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WKT </a:t>
            </a:r>
            <a:r>
              <a:rPr lang="en-US" dirty="0" smtClean="0"/>
              <a:t>By </a:t>
            </a:r>
            <a:r>
              <a:rPr lang="en-US" dirty="0" err="1" smtClean="0"/>
              <a:t>adjoint</a:t>
            </a:r>
            <a:r>
              <a:rPr lang="en-US" dirty="0" smtClean="0"/>
              <a:t> method we have</a:t>
            </a:r>
            <a:br>
              <a:rPr lang="en-US" dirty="0" smtClean="0"/>
            </a:br>
            <a:endParaRPr lang="en-US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Times New Roman" pitchFamily="18" charset="0"/>
              </a:rPr>
              <a:t>      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1981200"/>
            <a:ext cx="2514600" cy="457200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609600"/>
            <a:ext cx="2209800" cy="1019175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2362200"/>
            <a:ext cx="2209800" cy="1019175"/>
          </a:xfrm>
          <a:prstGeom prst="rect">
            <a:avLst/>
          </a:prstGeom>
          <a:noFill/>
        </p:spPr>
      </p:pic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143000" y="3429000"/>
          <a:ext cx="5961063" cy="1524000"/>
        </p:xfrm>
        <a:graphic>
          <a:graphicData uri="http://schemas.openxmlformats.org/presentationml/2006/ole">
            <p:oleObj spid="_x0000_s23557" name="Document" r:id="rId6" imgW="5961278" imgH="1711356" progId="">
              <p:embed/>
            </p:oleObj>
          </a:graphicData>
        </a:graphic>
      </p:graphicFrame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4800600"/>
            <a:ext cx="3324225" cy="1019175"/>
          </a:xfrm>
          <a:prstGeom prst="rect">
            <a:avLst/>
          </a:prstGeom>
          <a:noFill/>
        </p:spPr>
      </p:pic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147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</a:rPr>
              <a:t>     x=2 ,y=1, z= 2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b="0" dirty="0" smtClean="0">
                <a:solidFill>
                  <a:schemeClr val="tx1"/>
                </a:solidFill>
              </a:rPr>
              <a:t/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</a:rPr>
              <a:t>     are the solution of given equation .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alibri" pitchFamily="34" charset="0"/>
                <a:cs typeface="Times New Roman" pitchFamily="18" charset="0"/>
              </a:rPr>
              <a:t>Substituting the value 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of       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&amp; B in equation (1) we get</a:t>
            </a:r>
          </a:p>
          <a:p>
            <a:pPr>
              <a:buNone/>
            </a:pPr>
            <a:r>
              <a:rPr lang="en-US" dirty="0" smtClean="0"/>
              <a:t>               X=     B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 </a:t>
            </a:r>
            <a:endParaRPr lang="en-US" dirty="0" smtClean="0">
              <a:latin typeface="Calibri" pitchFamily="34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1143000"/>
            <a:ext cx="495300" cy="419100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685800"/>
            <a:ext cx="495300" cy="419100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1676400"/>
            <a:ext cx="3505200" cy="895350"/>
          </a:xfrm>
          <a:prstGeom prst="rect">
            <a:avLst/>
          </a:prstGeom>
          <a:noFill/>
        </p:spPr>
      </p:pic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2743200"/>
            <a:ext cx="1609725" cy="1019175"/>
          </a:xfrm>
          <a:prstGeom prst="rect">
            <a:avLst/>
          </a:prstGeom>
          <a:noFill/>
        </p:spPr>
      </p:pic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147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3810000"/>
            <a:ext cx="1323975" cy="1104900"/>
          </a:xfrm>
          <a:prstGeom prst="rect">
            <a:avLst/>
          </a:prstGeom>
          <a:noFill/>
        </p:spPr>
      </p:pic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962400"/>
            <a:ext cx="8183880" cy="2072640"/>
          </a:xfrm>
        </p:spPr>
        <p:txBody>
          <a:bodyPr>
            <a:normAutofit/>
          </a:bodyPr>
          <a:lstStyle/>
          <a:p>
            <a:pPr algn="ctr"/>
            <a:r>
              <a:rPr lang="en-US" sz="2400" b="0" dirty="0" smtClean="0">
                <a:solidFill>
                  <a:schemeClr val="tx1"/>
                </a:solidFill>
              </a:rPr>
              <a:t> Question 5: Using </a:t>
            </a:r>
            <a:r>
              <a:rPr lang="en-US" sz="2400" b="0" dirty="0" err="1" smtClean="0">
                <a:solidFill>
                  <a:schemeClr val="tx1"/>
                </a:solidFill>
              </a:rPr>
              <a:t>adjoint</a:t>
            </a:r>
            <a:r>
              <a:rPr lang="en-US" sz="2400" b="0" dirty="0" smtClean="0">
                <a:solidFill>
                  <a:schemeClr val="tx1"/>
                </a:solidFill>
              </a:rPr>
              <a:t> method solve 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dirty="0" smtClean="0"/>
              <a:t> </a:t>
            </a:r>
            <a:r>
              <a:rPr lang="en-US" sz="2400" b="0" dirty="0" smtClean="0">
                <a:solidFill>
                  <a:schemeClr val="tx1"/>
                </a:solidFill>
              </a:rPr>
              <a:t>5x </a:t>
            </a:r>
            <a:r>
              <a:rPr lang="en-US" sz="2400" b="0" dirty="0" smtClean="0">
                <a:solidFill>
                  <a:schemeClr val="tx1"/>
                </a:solidFill>
              </a:rPr>
              <a:t>+  </a:t>
            </a:r>
            <a:r>
              <a:rPr lang="en-US" sz="2400" b="0" dirty="0" smtClean="0">
                <a:solidFill>
                  <a:schemeClr val="tx1"/>
                </a:solidFill>
              </a:rPr>
              <a:t>3y  </a:t>
            </a:r>
            <a:r>
              <a:rPr lang="en-US" sz="2400" b="0" dirty="0" smtClean="0">
                <a:solidFill>
                  <a:schemeClr val="tx1"/>
                </a:solidFill>
              </a:rPr>
              <a:t>+  </a:t>
            </a:r>
            <a:r>
              <a:rPr lang="en-US" sz="2400" b="0" dirty="0" smtClean="0">
                <a:solidFill>
                  <a:schemeClr val="tx1"/>
                </a:solidFill>
              </a:rPr>
              <a:t>3z </a:t>
            </a:r>
            <a:r>
              <a:rPr lang="en-US" sz="2400" b="0" dirty="0" smtClean="0">
                <a:solidFill>
                  <a:schemeClr val="tx1"/>
                </a:solidFill>
              </a:rPr>
              <a:t>= </a:t>
            </a:r>
            <a:r>
              <a:rPr lang="en-US" sz="2400" b="0" dirty="0" smtClean="0">
                <a:solidFill>
                  <a:schemeClr val="tx1"/>
                </a:solidFill>
              </a:rPr>
              <a:t>48</a:t>
            </a:r>
            <a:r>
              <a:rPr lang="en-US" sz="2400" b="0" dirty="0" smtClean="0">
                <a:solidFill>
                  <a:schemeClr val="tx1"/>
                </a:solidFill>
              </a:rPr>
              <a:t/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b="0" dirty="0" smtClean="0">
                <a:solidFill>
                  <a:schemeClr val="tx1"/>
                </a:solidFill>
              </a:rPr>
              <a:t> 2x  +  6y  - 3z  </a:t>
            </a:r>
            <a:r>
              <a:rPr lang="en-US" sz="2400" b="0" dirty="0" smtClean="0">
                <a:solidFill>
                  <a:schemeClr val="tx1"/>
                </a:solidFill>
              </a:rPr>
              <a:t>= </a:t>
            </a:r>
            <a:r>
              <a:rPr lang="en-US" sz="2400" b="0" dirty="0" smtClean="0">
                <a:solidFill>
                  <a:schemeClr val="tx1"/>
                </a:solidFill>
              </a:rPr>
              <a:t>18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b="0" dirty="0" smtClean="0">
                <a:solidFill>
                  <a:schemeClr val="tx1"/>
                </a:solidFill>
              </a:rPr>
              <a:t>8x  -  3y  +  2z = 21</a:t>
            </a:r>
            <a:r>
              <a:rPr lang="en-US" sz="2400" b="0" dirty="0" smtClean="0">
                <a:solidFill>
                  <a:schemeClr val="tx1"/>
                </a:solidFill>
              </a:rPr>
              <a:t/>
            </a:r>
            <a:br>
              <a:rPr lang="en-US" sz="2400" b="0" dirty="0" smtClean="0">
                <a:solidFill>
                  <a:schemeClr val="tx1"/>
                </a:solidFill>
              </a:rPr>
            </a:b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H.W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Question 3: </a:t>
            </a:r>
            <a:r>
              <a:rPr lang="en-US" dirty="0" smtClean="0"/>
              <a:t>Using </a:t>
            </a:r>
            <a:r>
              <a:rPr lang="en-US" dirty="0" err="1" smtClean="0"/>
              <a:t>Adjoint</a:t>
            </a:r>
            <a:r>
              <a:rPr lang="en-US" dirty="0" smtClean="0"/>
              <a:t> Method solve </a:t>
            </a:r>
          </a:p>
          <a:p>
            <a:pPr>
              <a:buNone/>
            </a:pPr>
            <a:r>
              <a:rPr lang="en-US" dirty="0" smtClean="0"/>
              <a:t>                  x </a:t>
            </a:r>
            <a:r>
              <a:rPr lang="en-US" dirty="0" smtClean="0"/>
              <a:t>+  y  </a:t>
            </a:r>
            <a:r>
              <a:rPr lang="en-US" dirty="0" smtClean="0"/>
              <a:t>+ </a:t>
            </a:r>
            <a:r>
              <a:rPr lang="en-US" dirty="0" smtClean="0"/>
              <a:t> z = 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x + </a:t>
            </a:r>
            <a:r>
              <a:rPr lang="en-US" dirty="0" smtClean="0"/>
              <a:t>2y + 3z = 4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</a:t>
            </a:r>
            <a:r>
              <a:rPr lang="en-US" dirty="0" smtClean="0"/>
              <a:t>x + 4y  +9z = 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Question </a:t>
            </a:r>
            <a:r>
              <a:rPr lang="en-US" dirty="0" smtClean="0"/>
              <a:t>4: Solve By Matrix Method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</a:t>
            </a:r>
            <a:r>
              <a:rPr lang="en-US" dirty="0" smtClean="0"/>
              <a:t>3x </a:t>
            </a:r>
            <a:r>
              <a:rPr lang="en-US" dirty="0" smtClean="0"/>
              <a:t>+  y  +  </a:t>
            </a:r>
            <a:r>
              <a:rPr lang="en-US" dirty="0" smtClean="0"/>
              <a:t>2z </a:t>
            </a:r>
            <a:r>
              <a:rPr lang="en-US" dirty="0" smtClean="0"/>
              <a:t>= 3</a:t>
            </a:r>
          </a:p>
          <a:p>
            <a:pPr>
              <a:buNone/>
            </a:pPr>
            <a:r>
              <a:rPr lang="en-US" dirty="0" smtClean="0"/>
              <a:t>                  </a:t>
            </a:r>
            <a:r>
              <a:rPr lang="en-US" dirty="0" smtClean="0"/>
              <a:t>2x  -  3y -   z  = -3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</a:t>
            </a:r>
            <a:r>
              <a:rPr lang="en-US" dirty="0" smtClean="0"/>
              <a:t>  x +  2y  + z  = 4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C00000"/>
                </a:solidFill>
              </a:rPr>
              <a:t>*********</a:t>
            </a:r>
            <a:endParaRPr lang="en-US" sz="9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7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sz="7200" b="1" dirty="0" smtClean="0">
                <a:solidFill>
                  <a:srgbClr val="C00000"/>
                </a:solidFill>
              </a:rPr>
              <a:t>Thank you  </a:t>
            </a:r>
            <a:endParaRPr lang="en-US" sz="7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257800"/>
            <a:ext cx="8183880" cy="1600200"/>
          </a:xfrm>
        </p:spPr>
        <p:txBody>
          <a:bodyPr>
            <a:normAutofit fontScale="90000"/>
          </a:bodyPr>
          <a:lstStyle/>
          <a:p>
            <a:r>
              <a:rPr lang="en-US" sz="2000" b="0" dirty="0" smtClean="0">
                <a:solidFill>
                  <a:schemeClr val="tx1"/>
                </a:solidFill>
              </a:rPr>
              <a:t>W K T [ADJOINT OF MATRIX A]=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/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/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/>
            </a:r>
            <a:br>
              <a:rPr lang="en-US" sz="2000" b="0" dirty="0" smtClean="0">
                <a:solidFill>
                  <a:schemeClr val="tx1"/>
                </a:solidFill>
              </a:rPr>
            </a:b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18388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Question 1: Find inverse of matrix A by </a:t>
            </a:r>
            <a:r>
              <a:rPr lang="en-US" sz="2000" dirty="0" err="1" smtClean="0"/>
              <a:t>adjoint</a:t>
            </a:r>
            <a:r>
              <a:rPr lang="en-US" sz="2000" dirty="0" smtClean="0"/>
              <a:t> </a:t>
            </a:r>
            <a:r>
              <a:rPr lang="en-US" sz="2000" dirty="0" err="1" smtClean="0"/>
              <a:t>mathod</a:t>
            </a:r>
            <a:r>
              <a:rPr lang="en-US" sz="2000" dirty="0" smtClean="0"/>
              <a:t>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Given A=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Solution :   </a:t>
            </a:r>
          </a:p>
          <a:p>
            <a:pPr>
              <a:buNone/>
            </a:pPr>
            <a:r>
              <a:rPr lang="en-US" sz="2000" dirty="0" smtClean="0"/>
              <a:t>    Given A=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latin typeface="Cambria Math"/>
                <a:ea typeface="Cambria Math"/>
              </a:rPr>
              <a:t>                   𝖨 A  𝖨 =4  </a:t>
            </a:r>
            <a:r>
              <a:rPr lang="en-US" sz="2000" b="1" dirty="0" smtClean="0">
                <a:latin typeface="Cambria Math"/>
                <a:ea typeface="Cambria Math"/>
              </a:rPr>
              <a:t>≠  0      </a:t>
            </a:r>
          </a:p>
          <a:p>
            <a:pPr>
              <a:buNone/>
            </a:pPr>
            <a:r>
              <a:rPr lang="en-US" sz="2000" b="1" dirty="0" smtClean="0">
                <a:latin typeface="Cambria Math"/>
                <a:ea typeface="Cambria Math"/>
              </a:rPr>
              <a:t>                    </a:t>
            </a:r>
            <a:r>
              <a:rPr lang="en-US" sz="2000" dirty="0" smtClean="0"/>
              <a:t>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762000"/>
            <a:ext cx="1514475" cy="1104900"/>
          </a:xfrm>
          <a:prstGeom prst="rect">
            <a:avLst/>
          </a:prstGeom>
          <a:noFill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2057400"/>
            <a:ext cx="1514475" cy="1104900"/>
          </a:xfrm>
          <a:prstGeom prst="rect">
            <a:avLst/>
          </a:prstGeom>
          <a:noFill/>
        </p:spPr>
      </p:pic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914400" y="3810000"/>
          <a:ext cx="5961063" cy="1468437"/>
        </p:xfrm>
        <a:graphic>
          <a:graphicData uri="http://schemas.openxmlformats.org/presentationml/2006/ole">
            <p:oleObj spid="_x0000_s2058" name="Document" r:id="rId4" imgW="5961278" imgH="1468833" progId="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255838" y="6675438"/>
          <a:ext cx="5957887" cy="2422525"/>
        </p:xfrm>
        <a:graphic>
          <a:graphicData uri="http://schemas.openxmlformats.org/presentationml/2006/ole">
            <p:oleObj spid="_x0000_s2062" name="Document" r:id="rId5" imgW="5986192" imgH="2444331" progId="Word.Document.12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191000" y="5486400"/>
          <a:ext cx="4724400" cy="2362200"/>
        </p:xfrm>
        <a:graphic>
          <a:graphicData uri="http://schemas.openxmlformats.org/presentationml/2006/ole">
            <p:oleObj spid="_x0000_s2063" name="Document" r:id="rId6" imgW="5961278" imgH="2424511" progId="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0" dirty="0" smtClean="0">
                <a:solidFill>
                  <a:schemeClr val="tx1"/>
                </a:solidFill>
                <a:latin typeface="Cambria Math"/>
                <a:ea typeface="Cambria Math"/>
              </a:rPr>
              <a:t>                        </a:t>
            </a:r>
            <a:r>
              <a:rPr lang="en-US" sz="2000" b="0" dirty="0" smtClean="0">
                <a:solidFill>
                  <a:schemeClr val="tx1"/>
                </a:solidFill>
                <a:latin typeface="Cambria Math"/>
                <a:ea typeface="Cambria Math"/>
              </a:rPr>
              <a:t>𝖨 A  𝖨 </a:t>
            </a:r>
            <a:r>
              <a:rPr lang="en-US" sz="2000" b="0" dirty="0" smtClean="0">
                <a:solidFill>
                  <a:schemeClr val="tx1"/>
                </a:solidFill>
                <a:latin typeface="Cambria Math"/>
                <a:ea typeface="Cambria Math"/>
              </a:rPr>
              <a:t>= - 231 </a:t>
            </a:r>
            <a:r>
              <a:rPr lang="en-US" sz="2000" b="0" dirty="0" smtClean="0">
                <a:solidFill>
                  <a:schemeClr val="tx1"/>
                </a:solidFill>
                <a:latin typeface="Cambria Math"/>
                <a:ea typeface="Cambria Math"/>
              </a:rPr>
              <a:t>≠  </a:t>
            </a:r>
            <a:r>
              <a:rPr lang="en-US" sz="2000" b="0" dirty="0" smtClean="0">
                <a:solidFill>
                  <a:schemeClr val="tx1"/>
                </a:solidFill>
                <a:latin typeface="Cambria Math"/>
                <a:ea typeface="Cambria Math"/>
              </a:rPr>
              <a:t>0</a:t>
            </a:r>
            <a:br>
              <a:rPr lang="en-US" sz="2000" b="0" dirty="0" smtClean="0">
                <a:solidFill>
                  <a:schemeClr val="tx1"/>
                </a:solidFill>
                <a:latin typeface="Cambria Math"/>
                <a:ea typeface="Cambria Math"/>
              </a:rPr>
            </a:br>
            <a:r>
              <a:rPr lang="en-US" sz="2000" b="0" dirty="0" smtClean="0">
                <a:solidFill>
                  <a:schemeClr val="tx1"/>
                </a:solidFill>
                <a:latin typeface="Cambria Math"/>
                <a:ea typeface="Cambria Math"/>
              </a:rPr>
              <a:t>     </a:t>
            </a:r>
            <a:br>
              <a:rPr lang="en-US" sz="2000" b="0" dirty="0" smtClean="0">
                <a:solidFill>
                  <a:schemeClr val="tx1"/>
                </a:solidFill>
                <a:latin typeface="Cambria Math"/>
                <a:ea typeface="Cambria Math"/>
              </a:rPr>
            </a:br>
            <a:r>
              <a:rPr lang="en-US" sz="2000" b="0" dirty="0" smtClean="0">
                <a:solidFill>
                  <a:schemeClr val="tx1"/>
                </a:solidFill>
                <a:latin typeface="Cambria Math"/>
                <a:ea typeface="Cambria Math"/>
              </a:rPr>
              <a:t> </a:t>
            </a: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WKT By </a:t>
            </a:r>
            <a:r>
              <a:rPr lang="en-US" sz="2000" dirty="0" err="1" smtClean="0"/>
              <a:t>adjoint</a:t>
            </a:r>
            <a:r>
              <a:rPr lang="en-US" sz="2000" dirty="0" smtClean="0"/>
              <a:t> </a:t>
            </a:r>
            <a:r>
              <a:rPr lang="en-US" sz="2000" dirty="0" smtClean="0"/>
              <a:t>method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Question 2: By </a:t>
            </a:r>
            <a:r>
              <a:rPr lang="en-US" sz="2000" dirty="0" err="1" smtClean="0"/>
              <a:t>adjoint</a:t>
            </a:r>
            <a:r>
              <a:rPr lang="en-US" sz="2000" dirty="0" smtClean="0"/>
              <a:t> method find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Solution : Given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33400" y="990600"/>
          <a:ext cx="5961063" cy="1524000"/>
        </p:xfrm>
        <a:graphic>
          <a:graphicData uri="http://schemas.openxmlformats.org/presentationml/2006/ole">
            <p:oleObj spid="_x0000_s15365" name="Document" r:id="rId3" imgW="5961278" imgH="1711356" progId="">
              <p:embed/>
            </p:oleObj>
          </a:graphicData>
        </a:graphic>
      </p:graphicFrame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3124200"/>
            <a:ext cx="3124200" cy="857250"/>
          </a:xfrm>
          <a:prstGeom prst="rect">
            <a:avLst/>
          </a:prstGeom>
          <a:noFill/>
        </p:spPr>
      </p:pic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74" name="Picture 1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3886200"/>
            <a:ext cx="2009775" cy="857250"/>
          </a:xfrm>
          <a:prstGeom prst="rect">
            <a:avLst/>
          </a:prstGeom>
          <a:noFill/>
        </p:spPr>
      </p:pic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2057400"/>
            <a:ext cx="2743200" cy="914400"/>
          </a:xfrm>
          <a:prstGeom prst="rect">
            <a:avLst/>
          </a:prstGeom>
          <a:noFill/>
        </p:spPr>
      </p:pic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5562600"/>
            <a:ext cx="1447800" cy="457200"/>
          </a:xfrm>
          <a:prstGeom prst="rect">
            <a:avLst/>
          </a:prstGeom>
          <a:noFill/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029200"/>
            <a:ext cx="8183880" cy="1493520"/>
          </a:xfrm>
        </p:spPr>
        <p:txBody>
          <a:bodyPr>
            <a:normAutofit fontScale="90000"/>
          </a:bodyPr>
          <a:lstStyle/>
          <a:p>
            <a:r>
              <a:rPr lang="en-US" sz="2400" b="0" dirty="0" smtClean="0">
                <a:solidFill>
                  <a:schemeClr val="tx1"/>
                </a:solidFill>
              </a:rPr>
              <a:t>Question </a:t>
            </a:r>
            <a:r>
              <a:rPr lang="en-US" sz="2400" b="0" dirty="0" smtClean="0">
                <a:solidFill>
                  <a:schemeClr val="tx1"/>
                </a:solidFill>
              </a:rPr>
              <a:t>3: </a:t>
            </a:r>
            <a:r>
              <a:rPr lang="en-US" sz="2400" b="0" dirty="0" smtClean="0">
                <a:solidFill>
                  <a:schemeClr val="tx1"/>
                </a:solidFill>
              </a:rPr>
              <a:t>By </a:t>
            </a:r>
            <a:r>
              <a:rPr lang="en-US" sz="2400" b="0" dirty="0" err="1" smtClean="0">
                <a:solidFill>
                  <a:schemeClr val="tx1"/>
                </a:solidFill>
              </a:rPr>
              <a:t>adjoint</a:t>
            </a:r>
            <a:r>
              <a:rPr lang="en-US" sz="2400" b="0" dirty="0" smtClean="0">
                <a:solidFill>
                  <a:schemeClr val="tx1"/>
                </a:solidFill>
              </a:rPr>
              <a:t> method </a:t>
            </a:r>
            <a:r>
              <a:rPr lang="en-US" sz="2400" b="0" dirty="0" smtClean="0">
                <a:solidFill>
                  <a:schemeClr val="tx1"/>
                </a:solidFill>
              </a:rPr>
              <a:t>find       Given 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b="0" dirty="0" smtClean="0">
                <a:solidFill>
                  <a:schemeClr val="tx1"/>
                </a:solidFill>
              </a:rPr>
              <a:t/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b="0" dirty="0" smtClean="0">
                <a:solidFill>
                  <a:schemeClr val="tx1"/>
                </a:solidFill>
              </a:rPr>
              <a:t>  </a:t>
            </a:r>
            <a:r>
              <a:rPr lang="en-US" sz="2400" b="0" dirty="0" smtClean="0">
                <a:solidFill>
                  <a:schemeClr val="tx1"/>
                </a:solidFill>
              </a:rPr>
              <a:t/>
            </a:r>
            <a:br>
              <a:rPr lang="en-US" sz="2400" b="0" dirty="0" smtClean="0">
                <a:solidFill>
                  <a:schemeClr val="tx1"/>
                </a:solidFill>
              </a:rPr>
            </a:b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2400" dirty="0" smtClean="0"/>
              <a:t>[ cofactor of matrix A ]=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                         =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WKT By </a:t>
            </a:r>
            <a:r>
              <a:rPr lang="en-US" sz="2400" dirty="0" err="1" smtClean="0"/>
              <a:t>adjoint</a:t>
            </a:r>
            <a:r>
              <a:rPr lang="en-US" sz="2400" dirty="0" smtClean="0"/>
              <a:t> method we have</a:t>
            </a:r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609600"/>
            <a:ext cx="2124075" cy="857250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219200" y="1371600"/>
            <a:ext cx="373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[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Adjoint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of  A]=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1447800"/>
            <a:ext cx="2514600" cy="457200"/>
          </a:xfrm>
          <a:prstGeom prst="rect">
            <a:avLst/>
          </a:prstGeom>
          <a:noFill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1905000"/>
            <a:ext cx="2124075" cy="857250"/>
          </a:xfrm>
          <a:prstGeom prst="rect">
            <a:avLst/>
          </a:prstGeom>
          <a:noFill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2362200" y="2743200"/>
          <a:ext cx="5961063" cy="1524000"/>
        </p:xfrm>
        <a:graphic>
          <a:graphicData uri="http://schemas.openxmlformats.org/presentationml/2006/ole">
            <p:oleObj spid="_x0000_s16393" name="Document" r:id="rId6" imgW="5961278" imgH="1711356" progId="">
              <p:embed/>
            </p:oleObj>
          </a:graphicData>
        </a:graphic>
      </p:graphicFrame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3733800"/>
            <a:ext cx="3657600" cy="914400"/>
          </a:xfrm>
          <a:prstGeom prst="rect">
            <a:avLst/>
          </a:prstGeom>
          <a:noFill/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5105400"/>
            <a:ext cx="409575" cy="342900"/>
          </a:xfrm>
          <a:prstGeom prst="rect">
            <a:avLst/>
          </a:prstGeom>
          <a:noFill/>
        </p:spPr>
      </p:pic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402" name="Picture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5486400"/>
            <a:ext cx="1876425" cy="847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>
                <a:solidFill>
                  <a:schemeClr val="tx1"/>
                </a:solidFill>
              </a:rPr>
              <a:t>WKT By </a:t>
            </a:r>
            <a:r>
              <a:rPr lang="en-US" sz="2400" b="0" dirty="0" err="1" smtClean="0">
                <a:solidFill>
                  <a:schemeClr val="tx1"/>
                </a:solidFill>
              </a:rPr>
              <a:t>adjoint</a:t>
            </a:r>
            <a:r>
              <a:rPr lang="en-US" sz="2400" b="0" dirty="0" smtClean="0">
                <a:solidFill>
                  <a:schemeClr val="tx1"/>
                </a:solidFill>
              </a:rPr>
              <a:t> method we have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Solution : </a:t>
            </a:r>
            <a:r>
              <a:rPr lang="en-US" dirty="0" smtClean="0"/>
              <a:t>Given</a:t>
            </a:r>
          </a:p>
          <a:p>
            <a:pPr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</a:t>
            </a:r>
            <a:r>
              <a:rPr lang="en-US" dirty="0" smtClean="0">
                <a:latin typeface="Cambria Math"/>
                <a:ea typeface="Cambria Math"/>
              </a:rPr>
              <a:t>𝖨 A  𝖨 = </a:t>
            </a:r>
            <a:r>
              <a:rPr lang="en-US" dirty="0" smtClean="0">
                <a:latin typeface="Cambria Math"/>
                <a:ea typeface="Cambria Math"/>
              </a:rPr>
              <a:t>7 ≠  0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                                 exists 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dirty="0" smtClean="0"/>
              <a:t>[ cofactor of matrix A </a:t>
            </a:r>
            <a:r>
              <a:rPr lang="en-US" dirty="0" smtClean="0"/>
              <a:t>]=</a:t>
            </a:r>
            <a:endParaRPr lang="en-US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                </a:t>
            </a:r>
            <a:r>
              <a:rPr lang="en-US" dirty="0" smtClean="0">
                <a:latin typeface="Cambria Math"/>
                <a:ea typeface="Cambria Math"/>
              </a:rPr>
              <a:t/>
            </a:r>
            <a:br>
              <a:rPr lang="en-US" dirty="0" smtClean="0">
                <a:latin typeface="Cambria Math"/>
                <a:ea typeface="Cambria Math"/>
              </a:rPr>
            </a:b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                         </a:t>
            </a:r>
            <a:r>
              <a:rPr lang="en-US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Adjoint</a:t>
            </a:r>
            <a:r>
              <a:rPr lang="en-US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of  A]= </a:t>
            </a:r>
            <a:r>
              <a:rPr lang="en-US" dirty="0" smtClean="0">
                <a:latin typeface="Cambria Math"/>
                <a:ea typeface="Cambria Math"/>
              </a:rPr>
              <a:t/>
            </a:r>
            <a:br>
              <a:rPr lang="en-US" dirty="0" smtClean="0">
                <a:latin typeface="Cambria Math"/>
                <a:ea typeface="Cambria Math"/>
              </a:rPr>
            </a:br>
            <a:r>
              <a:rPr lang="en-US" dirty="0" smtClean="0"/>
              <a:t>                                =</a:t>
            </a:r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457200"/>
            <a:ext cx="1876425" cy="847725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2133600"/>
            <a:ext cx="409575" cy="342900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2438400"/>
            <a:ext cx="1838325" cy="847725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3352800"/>
            <a:ext cx="2514600" cy="457200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3810000"/>
            <a:ext cx="1838325" cy="847725"/>
          </a:xfrm>
          <a:prstGeom prst="rect">
            <a:avLst/>
          </a:prstGeom>
          <a:noFill/>
        </p:spPr>
      </p:pic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2514600" y="5334000"/>
          <a:ext cx="5961063" cy="1524000"/>
        </p:xfrm>
        <a:graphic>
          <a:graphicData uri="http://schemas.openxmlformats.org/presentationml/2006/ole">
            <p:oleObj spid="_x0000_s17417" name="Document" r:id="rId8" imgW="5961278" imgH="1711356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>
                <a:solidFill>
                  <a:schemeClr val="tx1"/>
                </a:solidFill>
              </a:rPr>
              <a:t>Solution: 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b="0" dirty="0" smtClean="0">
                <a:solidFill>
                  <a:schemeClr val="tx1"/>
                </a:solidFill>
              </a:rPr>
              <a:t>Given system of equation in a matrix form is 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Solution of Simultaneous Equation </a:t>
            </a:r>
          </a:p>
          <a:p>
            <a:pPr>
              <a:buNone/>
            </a:pPr>
            <a:r>
              <a:rPr lang="en-US" dirty="0" smtClean="0"/>
              <a:t>By </a:t>
            </a:r>
            <a:r>
              <a:rPr lang="en-US" dirty="0" err="1" smtClean="0"/>
              <a:t>Adjoint</a:t>
            </a:r>
            <a:r>
              <a:rPr lang="en-US" dirty="0" smtClean="0"/>
              <a:t> Method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Question 1: Using </a:t>
            </a:r>
            <a:r>
              <a:rPr lang="en-US" sz="2400" dirty="0" err="1" smtClean="0"/>
              <a:t>Adjoint</a:t>
            </a:r>
            <a:r>
              <a:rPr lang="en-US" sz="2400" dirty="0" smtClean="0"/>
              <a:t> Method solve 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        x + 2y + z =7 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        x + 3z       =11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        2x – 3y      =1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685800"/>
            <a:ext cx="2762250" cy="847725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0" dirty="0" smtClean="0">
                <a:solidFill>
                  <a:schemeClr val="tx1"/>
                </a:solidFill>
              </a:rPr>
              <a:t>[ cofactor of matrix A </a:t>
            </a:r>
            <a:r>
              <a:rPr lang="en-US" sz="2400" b="0" dirty="0" smtClean="0">
                <a:solidFill>
                  <a:schemeClr val="tx1"/>
                </a:solidFill>
              </a:rPr>
              <a:t>]=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b="0" dirty="0" smtClean="0">
                <a:solidFill>
                  <a:schemeClr val="tx1"/>
                </a:solidFill>
              </a:rPr>
              <a:t/>
            </a:r>
            <a:br>
              <a:rPr lang="en-US" sz="2400" b="0" dirty="0" smtClean="0">
                <a:solidFill>
                  <a:schemeClr val="tx1"/>
                </a:solidFill>
              </a:rPr>
            </a:b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i.e. A X=B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X=     B  ------------(1)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To find      by </a:t>
            </a:r>
            <a:r>
              <a:rPr lang="en-US" dirty="0" err="1" smtClean="0"/>
              <a:t>adjoint</a:t>
            </a:r>
            <a:r>
              <a:rPr lang="en-US" dirty="0" smtClean="0"/>
              <a:t> method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We have A=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               𝖨 </a:t>
            </a:r>
            <a:r>
              <a:rPr lang="en-US" dirty="0" smtClean="0">
                <a:latin typeface="Cambria Math"/>
                <a:ea typeface="Cambria Math"/>
              </a:rPr>
              <a:t>A  𝖨 = </a:t>
            </a:r>
            <a:r>
              <a:rPr lang="en-US" dirty="0" smtClean="0">
                <a:latin typeface="Cambria Math"/>
                <a:ea typeface="Cambria Math"/>
              </a:rPr>
              <a:t>18 </a:t>
            </a:r>
            <a:r>
              <a:rPr lang="en-US" dirty="0" smtClean="0">
                <a:latin typeface="Cambria Math"/>
                <a:ea typeface="Cambria Math"/>
              </a:rPr>
              <a:t>≠  </a:t>
            </a:r>
            <a:r>
              <a:rPr lang="en-US" dirty="0" smtClean="0">
                <a:latin typeface="Cambria Math"/>
                <a:ea typeface="Cambria Math"/>
              </a:rPr>
              <a:t>0</a:t>
            </a:r>
          </a:p>
          <a:p>
            <a:pPr>
              <a:buNone/>
            </a:pPr>
            <a:r>
              <a:rPr lang="en-US" dirty="0" smtClean="0"/>
              <a:t>                exist</a:t>
            </a:r>
            <a:endParaRPr lang="en-US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609600"/>
            <a:ext cx="2524125" cy="847725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90800" y="2057400"/>
          <a:ext cx="590550" cy="304800"/>
        </p:xfrm>
        <a:graphic>
          <a:graphicData uri="http://schemas.openxmlformats.org/presentationml/2006/ole">
            <p:oleObj spid="_x0000_s19460" name="Equation" r:id="rId4" imgW="190440" imgH="152280" progId="Equation.3">
              <p:embed/>
            </p:oleObj>
          </a:graphicData>
        </a:graphic>
      </p:graphicFrame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1905000"/>
            <a:ext cx="409575" cy="342900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2362200"/>
            <a:ext cx="409575" cy="342900"/>
          </a:xfrm>
          <a:prstGeom prst="rect">
            <a:avLst/>
          </a:prstGeom>
          <a:noFill/>
        </p:spPr>
      </p:pic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2743200"/>
            <a:ext cx="1323975" cy="847725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4038600"/>
            <a:ext cx="685800" cy="457200"/>
          </a:xfrm>
          <a:prstGeom prst="rect">
            <a:avLst/>
          </a:prstGeom>
          <a:noFill/>
        </p:spPr>
      </p:pic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5029200"/>
            <a:ext cx="1704975" cy="847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953000"/>
            <a:ext cx="8183880" cy="105156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</a:rPr>
              <a:t/>
            </a:r>
            <a:br>
              <a:rPr lang="en-US" sz="2800" b="0" dirty="0" smtClean="0">
                <a:solidFill>
                  <a:schemeClr val="tx1"/>
                </a:solidFill>
              </a:rPr>
            </a:br>
            <a:r>
              <a:rPr lang="en-US" sz="2800" b="0" dirty="0" smtClean="0">
                <a:solidFill>
                  <a:schemeClr val="tx1"/>
                </a:solidFill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</a:rPr>
              <a:t> 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[</a:t>
            </a:r>
            <a:r>
              <a:rPr lang="en-US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Adjoint</a:t>
            </a:r>
            <a:r>
              <a:rPr lang="en-US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of  A</a:t>
            </a:r>
            <a:r>
              <a:rPr lang="en-US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] =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=</a:t>
            </a:r>
          </a:p>
          <a:p>
            <a:pPr>
              <a:buNone/>
            </a:pPr>
            <a:endParaRPr lang="en-US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2400" dirty="0" smtClean="0"/>
              <a:t>WKT </a:t>
            </a:r>
            <a:r>
              <a:rPr lang="en-US" sz="2400" dirty="0" smtClean="0"/>
              <a:t>By </a:t>
            </a:r>
            <a:r>
              <a:rPr lang="en-US" sz="2400" dirty="0" err="1" smtClean="0"/>
              <a:t>adjoint</a:t>
            </a:r>
            <a:r>
              <a:rPr lang="en-US" sz="2400" dirty="0" smtClean="0"/>
              <a:t> method we have</a:t>
            </a:r>
            <a:br>
              <a:rPr lang="en-US" sz="2400" dirty="0" smtClean="0"/>
            </a:br>
            <a:endParaRPr lang="en-US" sz="2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Times New Roman" pitchFamily="18" charset="0"/>
              </a:rPr>
              <a:t>Substituting the value of       &amp; B in equation (1) we get</a:t>
            </a:r>
          </a:p>
          <a:p>
            <a:pPr>
              <a:buNone/>
            </a:pPr>
            <a:r>
              <a:rPr lang="en-US" dirty="0" smtClean="0"/>
              <a:t>               X</a:t>
            </a:r>
            <a:r>
              <a:rPr lang="en-US" dirty="0" smtClean="0"/>
              <a:t>=     B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 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609600"/>
            <a:ext cx="2514600" cy="457200"/>
          </a:xfrm>
          <a:prstGeom prst="rect">
            <a:avLst/>
          </a:prstGeom>
          <a:noFill/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1066800"/>
            <a:ext cx="1704975" cy="847725"/>
          </a:xfrm>
          <a:prstGeom prst="rect">
            <a:avLst/>
          </a:prstGeom>
          <a:noFill/>
        </p:spPr>
      </p:pic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914400" y="2057400"/>
          <a:ext cx="5961063" cy="1524000"/>
        </p:xfrm>
        <a:graphic>
          <a:graphicData uri="http://schemas.openxmlformats.org/presentationml/2006/ole">
            <p:oleObj spid="_x0000_s20483" name="Document" r:id="rId5" imgW="5961278" imgH="1711356" progId="">
              <p:embed/>
            </p:oleObj>
          </a:graphicData>
        </a:graphic>
      </p:graphicFrame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3048000"/>
            <a:ext cx="2762250" cy="847725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3810000"/>
            <a:ext cx="409575" cy="342900"/>
          </a:xfrm>
          <a:prstGeom prst="rect">
            <a:avLst/>
          </a:prstGeom>
          <a:noFill/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4267200"/>
            <a:ext cx="409575" cy="342900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5029200"/>
            <a:ext cx="3733800" cy="1066800"/>
          </a:xfrm>
          <a:prstGeom prst="rect">
            <a:avLst/>
          </a:prstGeom>
          <a:noFill/>
        </p:spPr>
      </p:pic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341120"/>
          </a:xfrm>
        </p:spPr>
        <p:txBody>
          <a:bodyPr>
            <a:normAutofit fontScale="90000"/>
          </a:bodyPr>
          <a:lstStyle/>
          <a:p>
            <a:r>
              <a:rPr lang="en-US" sz="2400" b="0" dirty="0" smtClean="0">
                <a:solidFill>
                  <a:schemeClr val="tx1"/>
                </a:solidFill>
              </a:rPr>
              <a:t>Question 2: Solve the system of equation by matrix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</a:rPr>
              <a:t>               method  2x + 3y + 4z =15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r>
              <a:rPr lang="en-US" sz="2400" b="0" dirty="0" smtClean="0">
                <a:solidFill>
                  <a:schemeClr val="tx1"/>
                </a:solidFill>
              </a:rPr>
              <a:t>               3x - y </a:t>
            </a:r>
            <a:r>
              <a:rPr lang="en-US" sz="2400" b="0" dirty="0" smtClean="0">
                <a:solidFill>
                  <a:schemeClr val="tx1"/>
                </a:solidFill>
              </a:rPr>
              <a:t>+ </a:t>
            </a:r>
            <a:r>
              <a:rPr lang="en-US" sz="2400" b="0" dirty="0" smtClean="0">
                <a:solidFill>
                  <a:schemeClr val="tx1"/>
                </a:solidFill>
              </a:rPr>
              <a:t>2 z = 9 ,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</a:rPr>
              <a:t>x </a:t>
            </a:r>
            <a:r>
              <a:rPr lang="en-US" sz="2400" b="0" dirty="0" smtClean="0">
                <a:solidFill>
                  <a:schemeClr val="tx1"/>
                </a:solidFill>
              </a:rPr>
              <a:t>+ </a:t>
            </a:r>
            <a:r>
              <a:rPr lang="en-US" sz="2400" b="0" dirty="0" smtClean="0">
                <a:solidFill>
                  <a:schemeClr val="tx1"/>
                </a:solidFill>
              </a:rPr>
              <a:t>y </a:t>
            </a:r>
            <a:r>
              <a:rPr lang="en-US" sz="2400" b="0" dirty="0" smtClean="0">
                <a:solidFill>
                  <a:schemeClr val="tx1"/>
                </a:solidFill>
              </a:rPr>
              <a:t>+ </a:t>
            </a:r>
            <a:r>
              <a:rPr lang="en-US" sz="2400" b="0" dirty="0" smtClean="0">
                <a:solidFill>
                  <a:schemeClr val="tx1"/>
                </a:solidFill>
              </a:rPr>
              <a:t>z = 5 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3400"/>
            <a:ext cx="8183880" cy="41879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x=2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y=1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z=3</a:t>
            </a:r>
          </a:p>
          <a:p>
            <a:pPr>
              <a:buNone/>
            </a:pPr>
            <a:r>
              <a:rPr lang="en-US" dirty="0" smtClean="0"/>
              <a:t>are  the solution of given equations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685800"/>
            <a:ext cx="1600200" cy="99060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752600"/>
            <a:ext cx="1323975" cy="1104900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185</TotalTime>
  <Words>481</Words>
  <Application>Microsoft Office PowerPoint</Application>
  <PresentationFormat>On-screen Show (4:3)</PresentationFormat>
  <Paragraphs>135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Aspect</vt:lpstr>
      <vt:lpstr>Equation</vt:lpstr>
      <vt:lpstr>Document</vt:lpstr>
      <vt:lpstr>Microsoft Equation 3.0</vt:lpstr>
      <vt:lpstr>ANJUMAN COLLEGE OF ENGG.  &amp;  TECH. DEPARTMENT OF SCIENCE &amp; HUMANIIES  APPLIED MATHEMATICS- I  UNIT –III   MATRICES</vt:lpstr>
      <vt:lpstr>W K T [ADJOINT OF MATRIX A]=    </vt:lpstr>
      <vt:lpstr>                        𝖨 A  𝖨 = - 231 ≠  0        </vt:lpstr>
      <vt:lpstr>Question 3: By adjoint method find       Given      </vt:lpstr>
      <vt:lpstr>WKT By adjoint method we have </vt:lpstr>
      <vt:lpstr>Solution:  Given system of equation in a matrix form is </vt:lpstr>
      <vt:lpstr>[ cofactor of matrix A ]=  </vt:lpstr>
      <vt:lpstr>   </vt:lpstr>
      <vt:lpstr>Question 2: Solve the system of equation by matrix                 method  2x + 3y + 4z =15                3x - y + 2 z = 9 , x + y + z = 5  </vt:lpstr>
      <vt:lpstr>        𝖨 A  𝖨 = 7 ≠  0                 exist</vt:lpstr>
      <vt:lpstr> </vt:lpstr>
      <vt:lpstr>      x=2 ,y=1, z= 2        are the solution of given equation .</vt:lpstr>
      <vt:lpstr> Question 5: Using adjoint method solve   5x +  3y  +  3z = 48  2x  +  6y  - 3z  = 18 8x  -  3y  +  2z = 21 </vt:lpstr>
      <vt:lpstr>*********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ANJUMAN COLLEGE OF ENGG.  &amp;  TECH. DEPARTMENT OF SCIENCE &amp; HUMANIIES  APPLIED MATHEMATICS- I  UNIT –III   MATRICES</dc:title>
  <dc:creator>Admin</dc:creator>
  <cp:lastModifiedBy>Admin</cp:lastModifiedBy>
  <cp:revision>33</cp:revision>
  <dcterms:created xsi:type="dcterms:W3CDTF">2006-08-16T00:00:00Z</dcterms:created>
  <dcterms:modified xsi:type="dcterms:W3CDTF">2018-07-19T07:43:40Z</dcterms:modified>
</cp:coreProperties>
</file>